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60" r:id="rId2"/>
    <p:sldId id="271" r:id="rId3"/>
    <p:sldId id="259" r:id="rId4"/>
    <p:sldId id="270" r:id="rId5"/>
    <p:sldId id="258" r:id="rId6"/>
    <p:sldId id="273" r:id="rId7"/>
    <p:sldId id="272" r:id="rId8"/>
    <p:sldId id="27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061" autoAdjust="0"/>
  </p:normalViewPr>
  <p:slideViewPr>
    <p:cSldViewPr snapToGrid="0">
      <p:cViewPr varScale="1">
        <p:scale>
          <a:sx n="65" d="100"/>
          <a:sy n="65" d="100"/>
        </p:scale>
        <p:origin x="858"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3296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164705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5076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3069254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8556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1092810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2829320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419924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64282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312547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45CCC9D1-DF9E-4C0A-90DB-D1A2E13BFFEB}" type="datetimeFigureOut">
              <a:rPr lang="pt-PT" smtClean="0"/>
              <a:t>01/08/2024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44186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45CCC9D1-DF9E-4C0A-90DB-D1A2E13BFFEB}" type="datetimeFigureOut">
              <a:rPr lang="pt-PT" smtClean="0"/>
              <a:t>01/08/2024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284433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45CCC9D1-DF9E-4C0A-90DB-D1A2E13BFFEB}" type="datetimeFigureOut">
              <a:rPr lang="pt-PT" smtClean="0"/>
              <a:t>01/08/2024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372185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CC9D1-DF9E-4C0A-90DB-D1A2E13BFFEB}" type="datetimeFigureOut">
              <a:rPr lang="pt-PT" smtClean="0"/>
              <a:t>01/08/2024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322034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PT"/>
              <a:t>Clique para editar o estilo de título do Modelo Global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45CCC9D1-DF9E-4C0A-90DB-D1A2E13BFFEB}" type="datetimeFigureOut">
              <a:rPr lang="pt-PT" smtClean="0"/>
              <a:t>01/08/2024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38918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5D7D730-BC83-4E57-A8E5-C8CF16700283}" type="slidenum">
              <a:rPr lang="pt-PT" smtClean="0"/>
              <a:t>‹nº›</a:t>
            </a:fld>
            <a:endParaRPr lang="pt-PT"/>
          </a:p>
        </p:txBody>
      </p:sp>
      <p:sp>
        <p:nvSpPr>
          <p:cNvPr id="5" name="Date Placeholder 4"/>
          <p:cNvSpPr>
            <a:spLocks noGrp="1"/>
          </p:cNvSpPr>
          <p:nvPr>
            <p:ph type="dt" sz="half" idx="10"/>
          </p:nvPr>
        </p:nvSpPr>
        <p:spPr/>
        <p:txBody>
          <a:bodyPr/>
          <a:lstStyle/>
          <a:p>
            <a:fld id="{45CCC9D1-DF9E-4C0A-90DB-D1A2E13BFFEB}" type="datetimeFigureOut">
              <a:rPr lang="pt-PT" smtClean="0"/>
              <a:t>01/08/2024</a:t>
            </a:fld>
            <a:endParaRPr lang="pt-PT"/>
          </a:p>
        </p:txBody>
      </p:sp>
    </p:spTree>
    <p:extLst>
      <p:ext uri="{BB962C8B-B14F-4D97-AF65-F5344CB8AC3E}">
        <p14:creationId xmlns:p14="http://schemas.microsoft.com/office/powerpoint/2010/main" val="58901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CCC9D1-DF9E-4C0A-90DB-D1A2E13BFFEB}" type="datetimeFigureOut">
              <a:rPr lang="pt-PT" smtClean="0"/>
              <a:t>01/08/2024</a:t>
            </a:fld>
            <a:endParaRPr lang="pt-P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5D7D730-BC83-4E57-A8E5-C8CF16700283}" type="slidenum">
              <a:rPr lang="pt-PT" smtClean="0"/>
              <a:t>‹nº›</a:t>
            </a:fld>
            <a:endParaRPr lang="pt-PT"/>
          </a:p>
        </p:txBody>
      </p:sp>
    </p:spTree>
    <p:extLst>
      <p:ext uri="{BB962C8B-B14F-4D97-AF65-F5344CB8AC3E}">
        <p14:creationId xmlns:p14="http://schemas.microsoft.com/office/powerpoint/2010/main" val="23508777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B8BC0D9-6FA7-2C92-CF7D-F004CC42C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5" y="108447"/>
            <a:ext cx="1401326" cy="971723"/>
          </a:xfrm>
          <a:prstGeom prst="rect">
            <a:avLst/>
          </a:prstGeom>
        </p:spPr>
      </p:pic>
      <p:pic>
        <p:nvPicPr>
          <p:cNvPr id="13" name="Picture 10">
            <a:extLst>
              <a:ext uri="{FF2B5EF4-FFF2-40B4-BE49-F238E27FC236}">
                <a16:creationId xmlns:a16="http://schemas.microsoft.com/office/drawing/2014/main" id="{D591F7E0-03B1-78E8-4408-B9E9C99E4A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6033" y="93254"/>
            <a:ext cx="2015968" cy="422940"/>
          </a:xfrm>
          <a:prstGeom prst="rect">
            <a:avLst/>
          </a:prstGeom>
        </p:spPr>
      </p:pic>
      <p:sp>
        <p:nvSpPr>
          <p:cNvPr id="19" name="CaixaDeTexto 18">
            <a:extLst>
              <a:ext uri="{FF2B5EF4-FFF2-40B4-BE49-F238E27FC236}">
                <a16:creationId xmlns:a16="http://schemas.microsoft.com/office/drawing/2014/main" id="{90568EC7-6AC7-8F0D-066A-93EC313B84E1}"/>
              </a:ext>
            </a:extLst>
          </p:cNvPr>
          <p:cNvSpPr txBox="1"/>
          <p:nvPr/>
        </p:nvSpPr>
        <p:spPr>
          <a:xfrm>
            <a:off x="1454734" y="677949"/>
            <a:ext cx="10332285" cy="646331"/>
          </a:xfrm>
          <a:prstGeom prst="rect">
            <a:avLst/>
          </a:prstGeom>
          <a:noFill/>
        </p:spPr>
        <p:txBody>
          <a:bodyPr wrap="square">
            <a:spAutoFit/>
          </a:bodyPr>
          <a:lstStyle/>
          <a:p>
            <a:r>
              <a:rPr lang="pt-PT" sz="3600" b="1" dirty="0" err="1">
                <a:latin typeface="+mj-lt"/>
                <a:ea typeface="+mj-ea"/>
                <a:cs typeface="+mj-cs"/>
              </a:rPr>
              <a:t>Why</a:t>
            </a:r>
            <a:r>
              <a:rPr lang="pt-PT" sz="3600" b="1" dirty="0">
                <a:latin typeface="+mj-lt"/>
                <a:ea typeface="+mj-ea"/>
                <a:cs typeface="+mj-cs"/>
              </a:rPr>
              <a:t> do </a:t>
            </a:r>
            <a:r>
              <a:rPr lang="pt-PT" sz="3600" b="1" dirty="0" err="1">
                <a:latin typeface="+mj-lt"/>
                <a:ea typeface="+mj-ea"/>
                <a:cs typeface="+mj-cs"/>
              </a:rPr>
              <a:t>we</a:t>
            </a:r>
            <a:r>
              <a:rPr lang="pt-PT" sz="3600" b="1" dirty="0">
                <a:latin typeface="+mj-lt"/>
                <a:ea typeface="+mj-ea"/>
                <a:cs typeface="+mj-cs"/>
              </a:rPr>
              <a:t> </a:t>
            </a:r>
            <a:r>
              <a:rPr lang="pt-PT" sz="3600" b="1" dirty="0" err="1">
                <a:latin typeface="+mj-lt"/>
                <a:ea typeface="+mj-ea"/>
                <a:cs typeface="+mj-cs"/>
              </a:rPr>
              <a:t>need</a:t>
            </a:r>
            <a:r>
              <a:rPr lang="pt-PT" sz="3600" b="1" dirty="0">
                <a:latin typeface="+mj-lt"/>
                <a:ea typeface="+mj-ea"/>
                <a:cs typeface="+mj-cs"/>
              </a:rPr>
              <a:t> </a:t>
            </a:r>
            <a:r>
              <a:rPr lang="pt-PT" sz="3600" b="1" dirty="0" err="1">
                <a:latin typeface="+mj-lt"/>
                <a:ea typeface="+mj-ea"/>
                <a:cs typeface="+mj-cs"/>
              </a:rPr>
              <a:t>means</a:t>
            </a:r>
            <a:r>
              <a:rPr lang="pt-PT" sz="3600" b="1" dirty="0">
                <a:latin typeface="+mj-lt"/>
                <a:ea typeface="+mj-ea"/>
                <a:cs typeface="+mj-cs"/>
              </a:rPr>
              <a:t> </a:t>
            </a:r>
            <a:r>
              <a:rPr lang="pt-PT" sz="3600" b="1" dirty="0" err="1">
                <a:latin typeface="+mj-lt"/>
                <a:ea typeface="+mj-ea"/>
                <a:cs typeface="+mj-cs"/>
              </a:rPr>
              <a:t>of</a:t>
            </a:r>
            <a:r>
              <a:rPr lang="pt-PT" sz="3600" b="1" dirty="0">
                <a:latin typeface="+mj-lt"/>
                <a:ea typeface="+mj-ea"/>
                <a:cs typeface="+mj-cs"/>
              </a:rPr>
              <a:t> </a:t>
            </a:r>
            <a:r>
              <a:rPr lang="pt-PT" sz="3600" b="1" dirty="0" err="1">
                <a:latin typeface="+mj-lt"/>
                <a:ea typeface="+mj-ea"/>
                <a:cs typeface="+mj-cs"/>
              </a:rPr>
              <a:t>transport</a:t>
            </a:r>
            <a:endParaRPr lang="pt-PT" sz="3600" b="1" dirty="0">
              <a:latin typeface="+mj-lt"/>
              <a:ea typeface="+mj-ea"/>
              <a:cs typeface="+mj-cs"/>
            </a:endParaRPr>
          </a:p>
        </p:txBody>
      </p:sp>
      <p:pic>
        <p:nvPicPr>
          <p:cNvPr id="4098" name="Picture 2" descr="Ponto de interrogação sinal pincelada lixo estilo tipografia vetor">
            <a:extLst>
              <a:ext uri="{FF2B5EF4-FFF2-40B4-BE49-F238E27FC236}">
                <a16:creationId xmlns:a16="http://schemas.microsoft.com/office/drawing/2014/main" id="{2934D84E-00A1-0469-7862-427ECAB7C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8478" y="575323"/>
            <a:ext cx="1401326" cy="14013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presentação da cadeia de suprimentos natureza morta">
            <a:extLst>
              <a:ext uri="{FF2B5EF4-FFF2-40B4-BE49-F238E27FC236}">
                <a16:creationId xmlns:a16="http://schemas.microsoft.com/office/drawing/2014/main" id="{AA300314-2C90-FED7-5E1B-2399A38E77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658" y="2678575"/>
            <a:ext cx="2638152" cy="17573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ulher em plano geral viajando de trem">
            <a:extLst>
              <a:ext uri="{FF2B5EF4-FFF2-40B4-BE49-F238E27FC236}">
                <a16:creationId xmlns:a16="http://schemas.microsoft.com/office/drawing/2014/main" id="{DB76F579-2F3E-CD0D-BE89-8FD9BD7452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0831" y="1969852"/>
            <a:ext cx="1436540" cy="215653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Mulher após fazer compras em um shopping ou centro comercial e dirigir para casa agora com seu carro ao ar livre">
            <a:extLst>
              <a:ext uri="{FF2B5EF4-FFF2-40B4-BE49-F238E27FC236}">
                <a16:creationId xmlns:a16="http://schemas.microsoft.com/office/drawing/2014/main" id="{F38AA14D-03C1-4B56-BBED-76BB86401E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3081" y="1897655"/>
            <a:ext cx="2795397" cy="186211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Um fazendeiro em um trator dirige ao redor do campo da fazenda Habilidades de gestão agrícola e trabalhos de terra Agricultura Fazenda rural">
            <a:extLst>
              <a:ext uri="{FF2B5EF4-FFF2-40B4-BE49-F238E27FC236}">
                <a16:creationId xmlns:a16="http://schemas.microsoft.com/office/drawing/2014/main" id="{B1D1FA75-0BBF-4ADF-6DFF-36BE9CA5FD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792" y="4561036"/>
            <a:ext cx="2519873" cy="168259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Caminhão velho com uma colheita de outono de vegetais e ervas em uma plantação, um festival de colheita, um mercado de beira de estrada que vende produtos agrícolas naturais e ecológicos, gerado por IA">
            <a:extLst>
              <a:ext uri="{FF2B5EF4-FFF2-40B4-BE49-F238E27FC236}">
                <a16:creationId xmlns:a16="http://schemas.microsoft.com/office/drawing/2014/main" id="{E38A94E4-E71D-5F86-EEA0-59F3A5E45F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5561" y="4180504"/>
            <a:ext cx="2705381" cy="180214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Ambulância britânica estacionada em um estacionamento">
            <a:extLst>
              <a:ext uri="{FF2B5EF4-FFF2-40B4-BE49-F238E27FC236}">
                <a16:creationId xmlns:a16="http://schemas.microsoft.com/office/drawing/2014/main" id="{EB326269-1769-AFA3-30F9-A6E246C28B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56412" y="3879041"/>
            <a:ext cx="2565379" cy="1708887"/>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Veículo de resposta a emergências de bombeiros para combate a incêndios">
            <a:extLst>
              <a:ext uri="{FF2B5EF4-FFF2-40B4-BE49-F238E27FC236}">
                <a16:creationId xmlns:a16="http://schemas.microsoft.com/office/drawing/2014/main" id="{994F5112-BB55-C166-4B8A-8FDD6CEDD8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4954" y="3736079"/>
            <a:ext cx="2334990" cy="233499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Vista aérea de navio cargueiro de contêineres no mar.">
            <a:extLst>
              <a:ext uri="{FF2B5EF4-FFF2-40B4-BE49-F238E27FC236}">
                <a16:creationId xmlns:a16="http://schemas.microsoft.com/office/drawing/2014/main" id="{87F8D687-51B1-DB08-3E34-BC315DA971B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0041" t="27478"/>
          <a:stretch/>
        </p:blipFill>
        <p:spPr bwMode="auto">
          <a:xfrm>
            <a:off x="969313" y="1363520"/>
            <a:ext cx="2112902" cy="1459041"/>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Vista traseira de uma mulher na estrada">
            <a:extLst>
              <a:ext uri="{FF2B5EF4-FFF2-40B4-BE49-F238E27FC236}">
                <a16:creationId xmlns:a16="http://schemas.microsoft.com/office/drawing/2014/main" id="{94B0CB5D-63CF-F27B-DE5C-61EA3E58945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6828" y="2227039"/>
            <a:ext cx="1802147" cy="18021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E2BD52EA-F709-D5B0-13ED-E9D9A223CD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5081" y="6291689"/>
            <a:ext cx="9621838" cy="6159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8888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35334307-CBEA-5F24-F7DC-C5596B333E26}"/>
              </a:ext>
            </a:extLst>
          </p:cNvPr>
          <p:cNvSpPr>
            <a:spLocks noGrp="1"/>
          </p:cNvSpPr>
          <p:nvPr>
            <p:ph type="title"/>
          </p:nvPr>
        </p:nvSpPr>
        <p:spPr>
          <a:xfrm>
            <a:off x="372908" y="500651"/>
            <a:ext cx="9449518" cy="2928349"/>
          </a:xfrm>
        </p:spPr>
        <p:txBody>
          <a:bodyPr>
            <a:normAutofit fontScale="90000"/>
          </a:bodyPr>
          <a:lstStyle/>
          <a:p>
            <a:r>
              <a:rPr lang="en-US" sz="4400" b="1" dirty="0"/>
              <a:t>What is the most suitable mean of transport to use when...... </a:t>
            </a:r>
            <a:br>
              <a:rPr lang="en-US" b="1" dirty="0"/>
            </a:br>
            <a:br>
              <a:rPr lang="en-US" b="1" dirty="0"/>
            </a:br>
            <a:r>
              <a:rPr lang="en-US" b="1" dirty="0"/>
              <a:t>we go to school, which is close to home where we live? </a:t>
            </a:r>
            <a:br>
              <a:rPr lang="pt-PT" dirty="0"/>
            </a:br>
            <a:br>
              <a:rPr lang="pt-PT" dirty="0"/>
            </a:br>
            <a:endParaRPr lang="pt-PT" dirty="0"/>
          </a:p>
        </p:txBody>
      </p:sp>
      <p:pic>
        <p:nvPicPr>
          <p:cNvPr id="2" name="Picture 15">
            <a:extLst>
              <a:ext uri="{FF2B5EF4-FFF2-40B4-BE49-F238E27FC236}">
                <a16:creationId xmlns:a16="http://schemas.microsoft.com/office/drawing/2014/main" id="{857C5713-E343-381B-1AB2-66CBA2BF05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9138" y="3917906"/>
            <a:ext cx="2747728" cy="1207578"/>
          </a:xfrm>
          <a:prstGeom prst="rect">
            <a:avLst/>
          </a:prstGeom>
          <a:noFill/>
          <a:ln>
            <a:noFill/>
          </a:ln>
        </p:spPr>
      </p:pic>
      <p:pic>
        <p:nvPicPr>
          <p:cNvPr id="1030" name="Picture 6" descr="Pai e filha indo à escola pela primeira vez. Volta às aulas após a pandemia.">
            <a:extLst>
              <a:ext uri="{FF2B5EF4-FFF2-40B4-BE49-F238E27FC236}">
                <a16:creationId xmlns:a16="http://schemas.microsoft.com/office/drawing/2014/main" id="{811385E0-26AA-6936-1492-85033E556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422" y="3638905"/>
            <a:ext cx="1780573" cy="26729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nino voltando para a escola">
            <a:extLst>
              <a:ext uri="{FF2B5EF4-FFF2-40B4-BE49-F238E27FC236}">
                <a16:creationId xmlns:a16="http://schemas.microsoft.com/office/drawing/2014/main" id="{02365538-8BEE-F94B-465D-1F00B0C27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9949" y="3804351"/>
            <a:ext cx="2746367" cy="182944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94F536E2-2B97-48B7-8612-5C94EE19D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138" y="4358268"/>
            <a:ext cx="826440" cy="767216"/>
          </a:xfrm>
          <a:prstGeom prst="rect">
            <a:avLst/>
          </a:prstGeom>
        </p:spPr>
      </p:pic>
      <p:pic>
        <p:nvPicPr>
          <p:cNvPr id="6" name="Imagem 5">
            <a:extLst>
              <a:ext uri="{FF2B5EF4-FFF2-40B4-BE49-F238E27FC236}">
                <a16:creationId xmlns:a16="http://schemas.microsoft.com/office/drawing/2014/main" id="{986A27C7-AA8A-709F-FC2D-23F3CCF84F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9949" y="3808215"/>
            <a:ext cx="1112103" cy="1033864"/>
          </a:xfrm>
          <a:prstGeom prst="rect">
            <a:avLst/>
          </a:prstGeom>
        </p:spPr>
      </p:pic>
      <p:pic>
        <p:nvPicPr>
          <p:cNvPr id="13" name="Imagem 12">
            <a:extLst>
              <a:ext uri="{FF2B5EF4-FFF2-40B4-BE49-F238E27FC236}">
                <a16:creationId xmlns:a16="http://schemas.microsoft.com/office/drawing/2014/main" id="{6707924B-AD17-6DAE-E061-5D14CA4E09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0422" y="3638905"/>
            <a:ext cx="826440" cy="767216"/>
          </a:xfrm>
          <a:prstGeom prst="rect">
            <a:avLst/>
          </a:prstGeom>
        </p:spPr>
      </p:pic>
    </p:spTree>
    <p:extLst>
      <p:ext uri="{BB962C8B-B14F-4D97-AF65-F5344CB8AC3E}">
        <p14:creationId xmlns:p14="http://schemas.microsoft.com/office/powerpoint/2010/main" val="382393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35334307-CBEA-5F24-F7DC-C5596B333E26}"/>
              </a:ext>
            </a:extLst>
          </p:cNvPr>
          <p:cNvSpPr>
            <a:spLocks noGrp="1"/>
          </p:cNvSpPr>
          <p:nvPr>
            <p:ph type="title"/>
          </p:nvPr>
        </p:nvSpPr>
        <p:spPr>
          <a:xfrm>
            <a:off x="213863" y="960171"/>
            <a:ext cx="9461079" cy="2468829"/>
          </a:xfrm>
        </p:spPr>
        <p:txBody>
          <a:bodyPr>
            <a:normAutofit fontScale="90000"/>
          </a:bodyPr>
          <a:lstStyle/>
          <a:p>
            <a:r>
              <a:rPr lang="en-US" sz="4400" b="1" dirty="0"/>
              <a:t>What is the most suitable mean of transport to use when...... </a:t>
            </a:r>
            <a:br>
              <a:rPr lang="en-US" b="1" dirty="0"/>
            </a:br>
            <a:br>
              <a:rPr lang="en-US" b="1" dirty="0"/>
            </a:br>
            <a:r>
              <a:rPr lang="en-US" b="1" dirty="0"/>
              <a:t>travelling to a distant country?</a:t>
            </a:r>
            <a:br>
              <a:rPr lang="pt-PT" dirty="0"/>
            </a:br>
            <a:br>
              <a:rPr lang="pt-PT" dirty="0"/>
            </a:br>
            <a:endParaRPr lang="pt-PT" dirty="0"/>
          </a:p>
        </p:txBody>
      </p:sp>
      <p:pic>
        <p:nvPicPr>
          <p:cNvPr id="2" name="Picture 13" descr="Foto grátis mulher, waving, trem, atrás de">
            <a:extLst>
              <a:ext uri="{FF2B5EF4-FFF2-40B4-BE49-F238E27FC236}">
                <a16:creationId xmlns:a16="http://schemas.microsoft.com/office/drawing/2014/main" id="{660B4C7E-09BC-DC58-0E18-D98D31396C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969" y="3591026"/>
            <a:ext cx="3931920" cy="1371600"/>
          </a:xfrm>
          <a:prstGeom prst="rect">
            <a:avLst/>
          </a:prstGeom>
          <a:noFill/>
          <a:ln>
            <a:noFill/>
          </a:ln>
        </p:spPr>
      </p:pic>
      <p:pic>
        <p:nvPicPr>
          <p:cNvPr id="3" name="Imagem 2">
            <a:extLst>
              <a:ext uri="{FF2B5EF4-FFF2-40B4-BE49-F238E27FC236}">
                <a16:creationId xmlns:a16="http://schemas.microsoft.com/office/drawing/2014/main" id="{F2EF1B38-C536-266F-3CF0-AD15C26689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8116" y="3591026"/>
            <a:ext cx="3389630" cy="2255520"/>
          </a:xfrm>
          <a:prstGeom prst="rect">
            <a:avLst/>
          </a:prstGeom>
          <a:noFill/>
          <a:ln>
            <a:noFill/>
          </a:ln>
          <a:effectLst/>
        </p:spPr>
      </p:pic>
      <p:pic>
        <p:nvPicPr>
          <p:cNvPr id="5" name="Imagem 4" descr="Foto de ângulo baixo de um avião descendo de um céu nublado">
            <a:extLst>
              <a:ext uri="{FF2B5EF4-FFF2-40B4-BE49-F238E27FC236}">
                <a16:creationId xmlns:a16="http://schemas.microsoft.com/office/drawing/2014/main" id="{D86EB137-F78C-6A9D-EF21-26565DB29CC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2076" y="3591026"/>
            <a:ext cx="3208655" cy="2136775"/>
          </a:xfrm>
          <a:prstGeom prst="rect">
            <a:avLst/>
          </a:prstGeom>
          <a:noFill/>
          <a:ln>
            <a:noFill/>
          </a:ln>
        </p:spPr>
      </p:pic>
      <p:pic>
        <p:nvPicPr>
          <p:cNvPr id="6" name="Imagem 5">
            <a:extLst>
              <a:ext uri="{FF2B5EF4-FFF2-40B4-BE49-F238E27FC236}">
                <a16:creationId xmlns:a16="http://schemas.microsoft.com/office/drawing/2014/main" id="{59E711DF-8083-BA89-6C5E-7CEA7E349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4511" y="4195410"/>
            <a:ext cx="826440" cy="767216"/>
          </a:xfrm>
          <a:prstGeom prst="rect">
            <a:avLst/>
          </a:prstGeom>
        </p:spPr>
      </p:pic>
      <p:pic>
        <p:nvPicPr>
          <p:cNvPr id="10" name="Imagem 9">
            <a:extLst>
              <a:ext uri="{FF2B5EF4-FFF2-40B4-BE49-F238E27FC236}">
                <a16:creationId xmlns:a16="http://schemas.microsoft.com/office/drawing/2014/main" id="{2D811C56-BF6A-3D7B-A40C-33D8C9A193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4291" y="3591508"/>
            <a:ext cx="826440" cy="767216"/>
          </a:xfrm>
          <a:prstGeom prst="rect">
            <a:avLst/>
          </a:prstGeom>
        </p:spPr>
      </p:pic>
      <p:pic>
        <p:nvPicPr>
          <p:cNvPr id="12" name="Imagem 11">
            <a:extLst>
              <a:ext uri="{FF2B5EF4-FFF2-40B4-BE49-F238E27FC236}">
                <a16:creationId xmlns:a16="http://schemas.microsoft.com/office/drawing/2014/main" id="{BE3663FC-A419-2333-DD17-9ACB812C3C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7728" y="5019778"/>
            <a:ext cx="930018" cy="864589"/>
          </a:xfrm>
          <a:prstGeom prst="rect">
            <a:avLst/>
          </a:prstGeom>
        </p:spPr>
      </p:pic>
    </p:spTree>
    <p:extLst>
      <p:ext uri="{BB962C8B-B14F-4D97-AF65-F5344CB8AC3E}">
        <p14:creationId xmlns:p14="http://schemas.microsoft.com/office/powerpoint/2010/main" val="231174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35334307-CBEA-5F24-F7DC-C5596B333E26}"/>
              </a:ext>
            </a:extLst>
          </p:cNvPr>
          <p:cNvSpPr>
            <a:spLocks noGrp="1"/>
          </p:cNvSpPr>
          <p:nvPr>
            <p:ph type="title"/>
          </p:nvPr>
        </p:nvSpPr>
        <p:spPr>
          <a:xfrm>
            <a:off x="305164" y="906783"/>
            <a:ext cx="9481979" cy="2421851"/>
          </a:xfrm>
        </p:spPr>
        <p:txBody>
          <a:bodyPr>
            <a:normAutofit fontScale="90000"/>
          </a:bodyPr>
          <a:lstStyle/>
          <a:p>
            <a:r>
              <a:rPr lang="en-US" sz="3600" b="1" dirty="0"/>
              <a:t>What is the most suitable mean of transport to use when......</a:t>
            </a:r>
            <a:br>
              <a:rPr lang="pt-PT" b="1" dirty="0"/>
            </a:br>
            <a:br>
              <a:rPr lang="pt-PT" dirty="0"/>
            </a:br>
            <a:r>
              <a:rPr lang="pt-PT" dirty="0"/>
              <a:t>…</a:t>
            </a:r>
            <a:r>
              <a:rPr lang="en-US" dirty="0"/>
              <a:t>are we going on a field trip with the school?</a:t>
            </a:r>
            <a:endParaRPr lang="pt-PT" dirty="0"/>
          </a:p>
        </p:txBody>
      </p:sp>
      <p:pic>
        <p:nvPicPr>
          <p:cNvPr id="2050" name="Picture 2" descr="um menino vestindo uma jaqueta amarela com um capuz nas costas">
            <a:extLst>
              <a:ext uri="{FF2B5EF4-FFF2-40B4-BE49-F238E27FC236}">
                <a16:creationId xmlns:a16="http://schemas.microsoft.com/office/drawing/2014/main" id="{E8830348-7EB6-5CFA-509C-49411689C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6714" y="3993165"/>
            <a:ext cx="2182749" cy="218274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B3B0C79F-A81D-2FF9-3B9A-9BC46A77D4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730" y="4251960"/>
            <a:ext cx="2588582" cy="1721294"/>
          </a:xfrm>
          <a:prstGeom prst="rect">
            <a:avLst/>
          </a:prstGeom>
          <a:noFill/>
          <a:ln>
            <a:noFill/>
          </a:ln>
          <a:effectLst/>
        </p:spPr>
      </p:pic>
      <p:pic>
        <p:nvPicPr>
          <p:cNvPr id="4" name="Imagem 3">
            <a:extLst>
              <a:ext uri="{FF2B5EF4-FFF2-40B4-BE49-F238E27FC236}">
                <a16:creationId xmlns:a16="http://schemas.microsoft.com/office/drawing/2014/main" id="{9F3CD6F2-CEBC-17F8-5070-267AB01F9061}"/>
              </a:ext>
            </a:extLst>
          </p:cNvPr>
          <p:cNvPicPr>
            <a:picLocks noChangeAspect="1"/>
          </p:cNvPicPr>
          <p:nvPr/>
        </p:nvPicPr>
        <p:blipFill>
          <a:blip r:embed="rId4">
            <a:extLst>
              <a:ext uri="{28A0092B-C50C-407E-A947-70E740481C1C}">
                <a14:useLocalDpi xmlns:a14="http://schemas.microsoft.com/office/drawing/2010/main" val="0"/>
              </a:ext>
            </a:extLst>
          </a:blip>
          <a:srcRect l="41823" t="26309"/>
          <a:stretch>
            <a:fillRect/>
          </a:stretch>
        </p:blipFill>
        <p:spPr bwMode="auto">
          <a:xfrm>
            <a:off x="5046154" y="4049299"/>
            <a:ext cx="2520315" cy="2126615"/>
          </a:xfrm>
          <a:prstGeom prst="rect">
            <a:avLst/>
          </a:prstGeom>
          <a:noFill/>
          <a:ln>
            <a:noFill/>
          </a:ln>
        </p:spPr>
      </p:pic>
      <p:pic>
        <p:nvPicPr>
          <p:cNvPr id="5" name="Imagem 4">
            <a:extLst>
              <a:ext uri="{FF2B5EF4-FFF2-40B4-BE49-F238E27FC236}">
                <a16:creationId xmlns:a16="http://schemas.microsoft.com/office/drawing/2014/main" id="{06811C55-348A-3900-9064-4DCA8B97B7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6714" y="3993165"/>
            <a:ext cx="826440" cy="767216"/>
          </a:xfrm>
          <a:prstGeom prst="rect">
            <a:avLst/>
          </a:prstGeom>
        </p:spPr>
      </p:pic>
      <p:pic>
        <p:nvPicPr>
          <p:cNvPr id="6" name="Imagem 5">
            <a:extLst>
              <a:ext uri="{FF2B5EF4-FFF2-40B4-BE49-F238E27FC236}">
                <a16:creationId xmlns:a16="http://schemas.microsoft.com/office/drawing/2014/main" id="{D2C3B362-56E3-CECC-6EC8-1590DDC760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6154" y="5257800"/>
            <a:ext cx="987593" cy="918114"/>
          </a:xfrm>
          <a:prstGeom prst="rect">
            <a:avLst/>
          </a:prstGeom>
        </p:spPr>
      </p:pic>
      <p:pic>
        <p:nvPicPr>
          <p:cNvPr id="10" name="Imagem 9">
            <a:extLst>
              <a:ext uri="{FF2B5EF4-FFF2-40B4-BE49-F238E27FC236}">
                <a16:creationId xmlns:a16="http://schemas.microsoft.com/office/drawing/2014/main" id="{1EEFE3B0-CB73-933B-71F8-E7403CDE2F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8730" y="4245564"/>
            <a:ext cx="902466" cy="838975"/>
          </a:xfrm>
          <a:prstGeom prst="rect">
            <a:avLst/>
          </a:prstGeom>
        </p:spPr>
      </p:pic>
    </p:spTree>
    <p:extLst>
      <p:ext uri="{BB962C8B-B14F-4D97-AF65-F5344CB8AC3E}">
        <p14:creationId xmlns:p14="http://schemas.microsoft.com/office/powerpoint/2010/main" val="300485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2C450506-3473-6A05-0E45-73CEA7491FF8}"/>
              </a:ext>
            </a:extLst>
          </p:cNvPr>
          <p:cNvSpPr txBox="1"/>
          <p:nvPr/>
        </p:nvSpPr>
        <p:spPr>
          <a:xfrm>
            <a:off x="0" y="426950"/>
            <a:ext cx="10383806" cy="1362681"/>
          </a:xfrm>
          <a:prstGeom prst="rect">
            <a:avLst/>
          </a:prstGeom>
          <a:noFill/>
        </p:spPr>
        <p:txBody>
          <a:bodyPr wrap="square">
            <a:spAutoFit/>
          </a:bodyPr>
          <a:lstStyle/>
          <a:p>
            <a:pPr algn="ctr">
              <a:lnSpc>
                <a:spcPct val="107000"/>
              </a:lnSpc>
              <a:spcAft>
                <a:spcPts val="800"/>
              </a:spcAft>
            </a:pPr>
            <a:r>
              <a:rPr lang="en-US" sz="4000" b="1" dirty="0" err="1">
                <a:solidFill>
                  <a:schemeClr val="accent2">
                    <a:lumMod val="50000"/>
                  </a:schemeClr>
                </a:solidFill>
                <a:latin typeface="+mj-lt"/>
                <a:ea typeface="+mj-ea"/>
                <a:cs typeface="+mj-cs"/>
              </a:rPr>
              <a:t>Recognise</a:t>
            </a:r>
            <a:r>
              <a:rPr lang="en-US" sz="4000" b="1" dirty="0">
                <a:solidFill>
                  <a:schemeClr val="accent2">
                    <a:lumMod val="50000"/>
                  </a:schemeClr>
                </a:solidFill>
                <a:latin typeface="+mj-lt"/>
                <a:ea typeface="+mj-ea"/>
                <a:cs typeface="+mj-cs"/>
              </a:rPr>
              <a:t> the advantages of public transport and non-polluting transport. </a:t>
            </a:r>
            <a:endParaRPr lang="pt-PT" sz="4400" b="1" dirty="0">
              <a:latin typeface="+mj-lt"/>
              <a:ea typeface="+mj-ea"/>
              <a:cs typeface="+mj-cs"/>
            </a:endParaRPr>
          </a:p>
        </p:txBody>
      </p:sp>
      <p:pic>
        <p:nvPicPr>
          <p:cNvPr id="15" name="Imagem 14">
            <a:extLst>
              <a:ext uri="{FF2B5EF4-FFF2-40B4-BE49-F238E27FC236}">
                <a16:creationId xmlns:a16="http://schemas.microsoft.com/office/drawing/2014/main" id="{8EAA91BA-C932-923E-256D-F97656F1EC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37413" y="4432138"/>
            <a:ext cx="3389630" cy="2255520"/>
          </a:xfrm>
          <a:prstGeom prst="rect">
            <a:avLst/>
          </a:prstGeom>
          <a:noFill/>
          <a:ln>
            <a:noFill/>
          </a:ln>
          <a:effectLst/>
        </p:spPr>
      </p:pic>
      <p:pic>
        <p:nvPicPr>
          <p:cNvPr id="16" name="Imagem 15">
            <a:extLst>
              <a:ext uri="{FF2B5EF4-FFF2-40B4-BE49-F238E27FC236}">
                <a16:creationId xmlns:a16="http://schemas.microsoft.com/office/drawing/2014/main" id="{81BC104C-6FD3-F757-C5D0-7D0A95DAB0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377" y="2111910"/>
            <a:ext cx="3194050" cy="2133600"/>
          </a:xfrm>
          <a:prstGeom prst="rect">
            <a:avLst/>
          </a:prstGeom>
          <a:noFill/>
          <a:ln>
            <a:noFill/>
          </a:ln>
        </p:spPr>
      </p:pic>
      <p:pic>
        <p:nvPicPr>
          <p:cNvPr id="19" name="Picture 15">
            <a:extLst>
              <a:ext uri="{FF2B5EF4-FFF2-40B4-BE49-F238E27FC236}">
                <a16:creationId xmlns:a16="http://schemas.microsoft.com/office/drawing/2014/main" id="{FFEAF834-8BE9-C2E9-C59C-7DBACCA658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1175" y="2404405"/>
            <a:ext cx="4096238" cy="1800225"/>
          </a:xfrm>
          <a:prstGeom prst="rect">
            <a:avLst/>
          </a:prstGeom>
          <a:noFill/>
          <a:ln>
            <a:noFill/>
          </a:ln>
        </p:spPr>
      </p:pic>
      <p:pic>
        <p:nvPicPr>
          <p:cNvPr id="2" name="Imagem 1">
            <a:extLst>
              <a:ext uri="{FF2B5EF4-FFF2-40B4-BE49-F238E27FC236}">
                <a16:creationId xmlns:a16="http://schemas.microsoft.com/office/drawing/2014/main" id="{EDDAD986-F601-3823-3B91-6E194BF3869D}"/>
              </a:ext>
            </a:extLst>
          </p:cNvPr>
          <p:cNvPicPr>
            <a:picLocks noChangeAspect="1"/>
          </p:cNvPicPr>
          <p:nvPr/>
        </p:nvPicPr>
        <p:blipFill rotWithShape="1">
          <a:blip r:embed="rId5">
            <a:extLst>
              <a:ext uri="{28A0092B-C50C-407E-A947-70E740481C1C}">
                <a14:useLocalDpi xmlns:a14="http://schemas.microsoft.com/office/drawing/2010/main" val="0"/>
              </a:ext>
            </a:extLst>
          </a:blip>
          <a:srcRect t="55054" r="51972" b="21713"/>
          <a:stretch/>
        </p:blipFill>
        <p:spPr bwMode="auto">
          <a:xfrm>
            <a:off x="449327" y="4555011"/>
            <a:ext cx="3086100" cy="2009775"/>
          </a:xfrm>
          <a:prstGeom prst="rect">
            <a:avLst/>
          </a:prstGeom>
          <a:noFill/>
          <a:ln>
            <a:noFill/>
          </a:ln>
          <a:effectLst/>
          <a:extLst>
            <a:ext uri="{53640926-AAD7-44D8-BBD7-CCE9431645EC}">
              <a14:shadowObscured xmlns:a14="http://schemas.microsoft.com/office/drawing/2010/main"/>
            </a:ext>
          </a:extLst>
        </p:spPr>
      </p:pic>
      <p:pic>
        <p:nvPicPr>
          <p:cNvPr id="3" name="Imagem 2">
            <a:extLst>
              <a:ext uri="{FF2B5EF4-FFF2-40B4-BE49-F238E27FC236}">
                <a16:creationId xmlns:a16="http://schemas.microsoft.com/office/drawing/2014/main" id="{0E9784FF-8D27-B5E1-195C-C516836972B4}"/>
              </a:ext>
            </a:extLst>
          </p:cNvPr>
          <p:cNvPicPr>
            <a:picLocks noChangeAspect="1"/>
          </p:cNvPicPr>
          <p:nvPr/>
        </p:nvPicPr>
        <p:blipFill rotWithShape="1">
          <a:blip r:embed="rId6">
            <a:extLst>
              <a:ext uri="{28A0092B-C50C-407E-A947-70E740481C1C}">
                <a14:useLocalDpi xmlns:a14="http://schemas.microsoft.com/office/drawing/2010/main" val="0"/>
              </a:ext>
            </a:extLst>
          </a:blip>
          <a:srcRect l="6180" t="43838" r="47970" b="28453"/>
          <a:stretch/>
        </p:blipFill>
        <p:spPr bwMode="auto">
          <a:xfrm>
            <a:off x="4090699" y="4535961"/>
            <a:ext cx="3038475" cy="2028825"/>
          </a:xfrm>
          <a:prstGeom prst="rect">
            <a:avLst/>
          </a:prstGeom>
          <a:noFill/>
          <a:ln>
            <a:noFill/>
          </a:ln>
          <a:effectLst/>
          <a:extLst>
            <a:ext uri="{53640926-AAD7-44D8-BBD7-CCE9431645EC}">
              <a14:shadowObscured xmlns:a14="http://schemas.microsoft.com/office/drawing/2010/main"/>
            </a:ext>
          </a:extLst>
        </p:spPr>
      </p:pic>
      <p:pic>
        <p:nvPicPr>
          <p:cNvPr id="1026" name="Picture 2" descr="Conceito de viagem de trem">
            <a:extLst>
              <a:ext uri="{FF2B5EF4-FFF2-40B4-BE49-F238E27FC236}">
                <a16:creationId xmlns:a16="http://schemas.microsoft.com/office/drawing/2014/main" id="{D30A7C83-16ED-FDDF-D7EE-42B444E3CE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0025" y="1882945"/>
            <a:ext cx="3546680" cy="236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372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2C450506-3473-6A05-0E45-73CEA7491FF8}"/>
              </a:ext>
            </a:extLst>
          </p:cNvPr>
          <p:cNvSpPr txBox="1"/>
          <p:nvPr/>
        </p:nvSpPr>
        <p:spPr>
          <a:xfrm>
            <a:off x="367769" y="293214"/>
            <a:ext cx="9911858" cy="2185150"/>
          </a:xfrm>
          <a:prstGeom prst="rect">
            <a:avLst/>
          </a:prstGeom>
          <a:noFill/>
        </p:spPr>
        <p:txBody>
          <a:bodyPr wrap="square">
            <a:spAutoFit/>
          </a:bodyPr>
          <a:lstStyle/>
          <a:p>
            <a:pPr algn="ctr">
              <a:lnSpc>
                <a:spcPct val="107000"/>
              </a:lnSpc>
              <a:spcAft>
                <a:spcPts val="800"/>
              </a:spcAft>
            </a:pPr>
            <a:r>
              <a:rPr lang="en-US" sz="4000" b="1" dirty="0">
                <a:solidFill>
                  <a:schemeClr val="accent2">
                    <a:lumMod val="50000"/>
                  </a:schemeClr>
                </a:solidFill>
                <a:latin typeface="+mj-lt"/>
                <a:ea typeface="+mj-ea"/>
                <a:cs typeface="+mj-cs"/>
              </a:rPr>
              <a:t>Environmentally friendly transport and habits</a:t>
            </a:r>
          </a:p>
          <a:p>
            <a:pPr algn="ctr">
              <a:lnSpc>
                <a:spcPct val="107000"/>
              </a:lnSpc>
              <a:spcAft>
                <a:spcPts val="800"/>
              </a:spcAft>
            </a:pPr>
            <a:r>
              <a:rPr lang="en-US" sz="4000" b="1" dirty="0">
                <a:solidFill>
                  <a:schemeClr val="accent2">
                    <a:lumMod val="50000"/>
                  </a:schemeClr>
                </a:solidFill>
                <a:latin typeface="+mj-lt"/>
                <a:ea typeface="+mj-ea"/>
                <a:cs typeface="+mj-cs"/>
              </a:rPr>
              <a:t>Cycling, scootering and walking.</a:t>
            </a:r>
            <a:endParaRPr lang="pt-PT" sz="4400" b="1" dirty="0">
              <a:solidFill>
                <a:schemeClr val="accent2">
                  <a:lumMod val="50000"/>
                </a:schemeClr>
              </a:solidFill>
              <a:latin typeface="+mj-lt"/>
              <a:ea typeface="+mj-ea"/>
              <a:cs typeface="+mj-cs"/>
            </a:endParaRPr>
          </a:p>
        </p:txBody>
      </p:sp>
      <p:pic>
        <p:nvPicPr>
          <p:cNvPr id="2050" name="Picture 2" descr="Um grupo de amigos pedalando por um caminho ensolarado em um parque">
            <a:extLst>
              <a:ext uri="{FF2B5EF4-FFF2-40B4-BE49-F238E27FC236}">
                <a16:creationId xmlns:a16="http://schemas.microsoft.com/office/drawing/2014/main" id="{97E1E21B-AE79-1D3F-D575-BAB365B04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755" y="3506051"/>
            <a:ext cx="5161193" cy="28938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m adulto andando de scooter elétrica">
            <a:extLst>
              <a:ext uri="{FF2B5EF4-FFF2-40B4-BE49-F238E27FC236}">
                <a16:creationId xmlns:a16="http://schemas.microsoft.com/office/drawing/2014/main" id="{C90C0041-726D-F147-1EED-35A86309D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3042" y="2478364"/>
            <a:ext cx="2816125" cy="42275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mocionantes materiais escolares para os alunos e salas de aula prontas para um novo ano">
            <a:extLst>
              <a:ext uri="{FF2B5EF4-FFF2-40B4-BE49-F238E27FC236}">
                <a16:creationId xmlns:a16="http://schemas.microsoft.com/office/drawing/2014/main" id="{E019BC90-2AC0-8CE7-3EF9-AD551CAA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33" y="2849127"/>
            <a:ext cx="3512574" cy="233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65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2C450506-3473-6A05-0E45-73CEA7491FF8}"/>
              </a:ext>
            </a:extLst>
          </p:cNvPr>
          <p:cNvSpPr txBox="1"/>
          <p:nvPr/>
        </p:nvSpPr>
        <p:spPr>
          <a:xfrm>
            <a:off x="244277" y="422633"/>
            <a:ext cx="9726406" cy="1569660"/>
          </a:xfrm>
          <a:prstGeom prst="rect">
            <a:avLst/>
          </a:prstGeom>
          <a:noFill/>
        </p:spPr>
        <p:txBody>
          <a:bodyPr wrap="square">
            <a:spAutoFit/>
          </a:bodyPr>
          <a:lstStyle/>
          <a:p>
            <a:r>
              <a:rPr lang="en-US" sz="3200" b="1" dirty="0">
                <a:ea typeface="+mj-ea"/>
                <a:cs typeface="Arial" panose="020B0604020202020204" pitchFamily="34" charset="0"/>
              </a:rPr>
              <a:t>Public transport can carry several people at once.</a:t>
            </a:r>
          </a:p>
          <a:p>
            <a:r>
              <a:rPr lang="en-US" sz="3200" b="1" dirty="0">
                <a:ea typeface="+mj-ea"/>
                <a:cs typeface="Arial" panose="020B0604020202020204" pitchFamily="34" charset="0"/>
              </a:rPr>
              <a:t>They contribute to fewer cars on the roads and thus help to reduce pollution.</a:t>
            </a:r>
            <a:endParaRPr lang="pt-PT" sz="4400" dirty="0">
              <a:latin typeface="+mj-lt"/>
              <a:ea typeface="+mj-ea"/>
              <a:cs typeface="+mj-cs"/>
            </a:endParaRPr>
          </a:p>
        </p:txBody>
      </p:sp>
      <p:pic>
        <p:nvPicPr>
          <p:cNvPr id="1026" name="Picture 2" descr="Pessoas em plano geral no transporte público">
            <a:extLst>
              <a:ext uri="{FF2B5EF4-FFF2-40B4-BE49-F238E27FC236}">
                <a16:creationId xmlns:a16="http://schemas.microsoft.com/office/drawing/2014/main" id="{D876EC1F-1C11-3515-9DC6-59A1EE0BA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683" y="2533385"/>
            <a:ext cx="4344748" cy="2436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m grupo de pessoas andando em um ônibus com o número 3 na lateral">
            <a:extLst>
              <a:ext uri="{FF2B5EF4-FFF2-40B4-BE49-F238E27FC236}">
                <a16:creationId xmlns:a16="http://schemas.microsoft.com/office/drawing/2014/main" id="{FC560378-4C6D-F698-E9CA-C5A1C9BAD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722" y="3999255"/>
            <a:ext cx="4344747" cy="24361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ntura de pessoas diversas esperando um ônibus em um dia ensolarado">
            <a:extLst>
              <a:ext uri="{FF2B5EF4-FFF2-40B4-BE49-F238E27FC236}">
                <a16:creationId xmlns:a16="http://schemas.microsoft.com/office/drawing/2014/main" id="{91361A8D-6800-7037-439E-AFBCB0356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42" y="2640471"/>
            <a:ext cx="4141961" cy="232902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9934D09C-FD48-304B-8508-06CC5C72800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5868" y="4512939"/>
            <a:ext cx="3389630" cy="2255520"/>
          </a:xfrm>
          <a:prstGeom prst="rect">
            <a:avLst/>
          </a:prstGeom>
          <a:noFill/>
          <a:ln>
            <a:noFill/>
          </a:ln>
          <a:effectLst/>
        </p:spPr>
      </p:pic>
    </p:spTree>
    <p:extLst>
      <p:ext uri="{BB962C8B-B14F-4D97-AF65-F5344CB8AC3E}">
        <p14:creationId xmlns:p14="http://schemas.microsoft.com/office/powerpoint/2010/main" val="2996390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266" y="4709"/>
            <a:ext cx="2086137" cy="14465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565" y="3880625"/>
            <a:ext cx="1356878" cy="7155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20" y="4016288"/>
            <a:ext cx="850367" cy="5252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113" y="3989229"/>
            <a:ext cx="1746290" cy="7476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381" y="4035526"/>
            <a:ext cx="1534554" cy="4525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9651" y="3880625"/>
            <a:ext cx="1231900" cy="9144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6364" y="4918173"/>
            <a:ext cx="2693577" cy="565099"/>
          </a:xfrm>
          <a:prstGeom prst="rect">
            <a:avLst/>
          </a:prstGeom>
        </p:spPr>
      </p:pic>
      <p:sp>
        <p:nvSpPr>
          <p:cNvPr id="12" name="TextBox 11"/>
          <p:cNvSpPr txBox="1"/>
          <p:nvPr/>
        </p:nvSpPr>
        <p:spPr>
          <a:xfrm>
            <a:off x="3311424" y="1451042"/>
            <a:ext cx="2632985" cy="553998"/>
          </a:xfrm>
          <a:prstGeom prst="rect">
            <a:avLst/>
          </a:prstGeom>
          <a:noFill/>
        </p:spPr>
        <p:txBody>
          <a:bodyPr wrap="square" rtlCol="0">
            <a:spAutoFit/>
          </a:bodyPr>
          <a:lstStyle/>
          <a:p>
            <a:r>
              <a:rPr lang="en-US" sz="1200" cap="small" dirty="0">
                <a:solidFill>
                  <a:schemeClr val="accent2">
                    <a:lumMod val="75000"/>
                  </a:schemeClr>
                </a:solidFill>
              </a:rPr>
              <a:t>2022-1-BG01-KA220-SCH-000085065</a:t>
            </a:r>
            <a:endParaRPr lang="en-GB" sz="1200" dirty="0">
              <a:solidFill>
                <a:schemeClr val="accent2">
                  <a:lumMod val="75000"/>
                </a:schemeClr>
              </a:solidFill>
            </a:endParaRPr>
          </a:p>
          <a:p>
            <a:r>
              <a:rPr lang="en-GB" dirty="0"/>
              <a:t> </a:t>
            </a:r>
          </a:p>
        </p:txBody>
      </p:sp>
      <p:sp>
        <p:nvSpPr>
          <p:cNvPr id="13" name="TextBox 12"/>
          <p:cNvSpPr txBox="1"/>
          <p:nvPr/>
        </p:nvSpPr>
        <p:spPr>
          <a:xfrm>
            <a:off x="2118565" y="1911267"/>
            <a:ext cx="5637069" cy="1754326"/>
          </a:xfrm>
          <a:prstGeom prst="rect">
            <a:avLst/>
          </a:prstGeom>
          <a:noFill/>
        </p:spPr>
        <p:txBody>
          <a:bodyPr wrap="square" rtlCol="0">
            <a:spAutoFit/>
          </a:bodyPr>
          <a:lstStyle/>
          <a:p>
            <a:r>
              <a:rPr lang="en-GB" dirty="0">
                <a:solidFill>
                  <a:schemeClr val="accent2">
                    <a:lumMod val="60000"/>
                    <a:lumOff val="40000"/>
                  </a:schemeClr>
                </a:solidFill>
              </a:rPr>
              <a:t>Subject: </a:t>
            </a:r>
            <a:r>
              <a:rPr lang="en-GB" b="1" dirty="0">
                <a:solidFill>
                  <a:srgbClr val="0070C0"/>
                </a:solidFill>
              </a:rPr>
              <a:t>Natural Science</a:t>
            </a:r>
          </a:p>
          <a:p>
            <a:r>
              <a:rPr lang="en-GB" dirty="0">
                <a:solidFill>
                  <a:schemeClr val="accent2">
                    <a:lumMod val="60000"/>
                    <a:lumOff val="40000"/>
                  </a:schemeClr>
                </a:solidFill>
              </a:rPr>
              <a:t>Age of students:</a:t>
            </a:r>
            <a:r>
              <a:rPr lang="en-GB" dirty="0"/>
              <a:t> </a:t>
            </a:r>
            <a:r>
              <a:rPr lang="en-GB" b="1" dirty="0">
                <a:solidFill>
                  <a:srgbClr val="0070C0"/>
                </a:solidFill>
              </a:rPr>
              <a:t>7 – 8  years old</a:t>
            </a:r>
          </a:p>
          <a:p>
            <a:r>
              <a:rPr lang="en-GB" dirty="0">
                <a:solidFill>
                  <a:schemeClr val="accent2">
                    <a:lumMod val="60000"/>
                    <a:lumOff val="40000"/>
                  </a:schemeClr>
                </a:solidFill>
              </a:rPr>
              <a:t>Topic:</a:t>
            </a:r>
            <a:r>
              <a:rPr lang="en-GB" dirty="0">
                <a:solidFill>
                  <a:srgbClr val="0070C0"/>
                </a:solidFill>
              </a:rPr>
              <a:t> </a:t>
            </a:r>
            <a:r>
              <a:rPr lang="en-GB" b="1" dirty="0">
                <a:solidFill>
                  <a:srgbClr val="0070C0"/>
                </a:solidFill>
              </a:rPr>
              <a:t>Nature</a:t>
            </a:r>
          </a:p>
          <a:p>
            <a:r>
              <a:rPr lang="en-GB" dirty="0">
                <a:solidFill>
                  <a:schemeClr val="accent2">
                    <a:lumMod val="60000"/>
                    <a:lumOff val="40000"/>
                  </a:schemeClr>
                </a:solidFill>
              </a:rPr>
              <a:t>Resource Title: </a:t>
            </a:r>
            <a:r>
              <a:rPr lang="en-GB" b="1" dirty="0">
                <a:solidFill>
                  <a:srgbClr val="0070C0"/>
                </a:solidFill>
              </a:rPr>
              <a:t>Means of Transport 2</a:t>
            </a:r>
          </a:p>
          <a:p>
            <a:r>
              <a:rPr lang="en-GB" b="1" dirty="0">
                <a:solidFill>
                  <a:schemeClr val="accent2">
                    <a:lumMod val="60000"/>
                    <a:lumOff val="40000"/>
                  </a:schemeClr>
                </a:solidFill>
              </a:rPr>
              <a:t>Credits:</a:t>
            </a:r>
            <a:r>
              <a:rPr lang="en-GB" b="1" dirty="0">
                <a:solidFill>
                  <a:srgbClr val="0070C0"/>
                </a:solidFill>
              </a:rPr>
              <a:t> AECE – Escola </a:t>
            </a:r>
            <a:r>
              <a:rPr lang="en-GB" b="1" dirty="0" err="1">
                <a:solidFill>
                  <a:srgbClr val="0070C0"/>
                </a:solidFill>
              </a:rPr>
              <a:t>Básica</a:t>
            </a:r>
            <a:r>
              <a:rPr lang="en-GB" b="1" dirty="0">
                <a:solidFill>
                  <a:srgbClr val="0070C0"/>
                </a:solidFill>
              </a:rPr>
              <a:t> da Zona Verde </a:t>
            </a:r>
          </a:p>
          <a:p>
            <a:endParaRPr lang="en-GB" dirty="0"/>
          </a:p>
        </p:txBody>
      </p:sp>
      <p:sp>
        <p:nvSpPr>
          <p:cNvPr id="14" name="TextBox 13"/>
          <p:cNvSpPr txBox="1"/>
          <p:nvPr/>
        </p:nvSpPr>
        <p:spPr>
          <a:xfrm>
            <a:off x="2992582" y="5766168"/>
            <a:ext cx="4562763" cy="261610"/>
          </a:xfrm>
          <a:prstGeom prst="rect">
            <a:avLst/>
          </a:prstGeom>
          <a:noFill/>
        </p:spPr>
        <p:txBody>
          <a:bodyPr wrap="square" rtlCol="0">
            <a:spAutoFit/>
          </a:bodyPr>
          <a:lstStyle/>
          <a:p>
            <a:pPr algn="ctr"/>
            <a:r>
              <a:rPr lang="en-GB" sz="1100" dirty="0"/>
              <a:t>All media are within the EU intellectual property law.</a:t>
            </a:r>
          </a:p>
        </p:txBody>
      </p:sp>
      <p:sp>
        <p:nvSpPr>
          <p:cNvPr id="15" name="TextBox 14"/>
          <p:cNvSpPr txBox="1"/>
          <p:nvPr/>
        </p:nvSpPr>
        <p:spPr>
          <a:xfrm>
            <a:off x="434182" y="6304518"/>
            <a:ext cx="11179750" cy="430887"/>
          </a:xfrm>
          <a:prstGeom prst="rect">
            <a:avLst/>
          </a:prstGeom>
          <a:noFill/>
        </p:spPr>
        <p:txBody>
          <a:bodyPr wrap="square" rtlCol="0">
            <a:spAutoFit/>
          </a:bodyPr>
          <a:lstStyle/>
          <a:p>
            <a:pPr algn="ctr"/>
            <a:r>
              <a:rPr lang="en-GB" sz="1100" dirty="0"/>
              <a:t>The European Commission’s support for this publication does not constitute an endorsement of the contents, which reflect the views only of the authors, and the Commission cannot be held responsible for any use which may be made of the information contained herein.</a:t>
            </a:r>
          </a:p>
        </p:txBody>
      </p:sp>
    </p:spTree>
    <p:extLst>
      <p:ext uri="{BB962C8B-B14F-4D97-AF65-F5344CB8AC3E}">
        <p14:creationId xmlns:p14="http://schemas.microsoft.com/office/powerpoint/2010/main" val="1722619149"/>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1470</TotalTime>
  <Words>219</Words>
  <Application>Microsoft Office PowerPoint</Application>
  <PresentationFormat>Ecrã Panorâmico</PresentationFormat>
  <Paragraphs>18</Paragraphs>
  <Slides>8</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8</vt:i4>
      </vt:variant>
    </vt:vector>
  </HeadingPairs>
  <TitlesOfParts>
    <vt:vector size="12" baseType="lpstr">
      <vt:lpstr>Arial</vt:lpstr>
      <vt:lpstr>Trebuchet MS</vt:lpstr>
      <vt:lpstr>Wingdings 3</vt:lpstr>
      <vt:lpstr>Faceta</vt:lpstr>
      <vt:lpstr>Apresentação do PowerPoint</vt:lpstr>
      <vt:lpstr>What is the most suitable mean of transport to use when......   we go to school, which is close to home where we live?   </vt:lpstr>
      <vt:lpstr>What is the most suitable mean of transport to use when......   travelling to a distant country?  </vt:lpstr>
      <vt:lpstr>What is the most suitable mean of transport to use when......  …are we going on a field trip with the school?</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poluição do ar </dc:title>
  <dc:creator>Telma Susana Pereira</dc:creator>
  <cp:lastModifiedBy>Paula Couto</cp:lastModifiedBy>
  <cp:revision>18</cp:revision>
  <dcterms:created xsi:type="dcterms:W3CDTF">2024-02-23T23:28:17Z</dcterms:created>
  <dcterms:modified xsi:type="dcterms:W3CDTF">2024-08-01T12:31:55Z</dcterms:modified>
</cp:coreProperties>
</file>